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73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3AB2A5-A558-4449-A87A-182573B683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AED1EE-B955-4393-B21C-5C05277F6498}">
      <dgm:prSet phldrT="[Текст]"/>
      <dgm:spPr/>
      <dgm:t>
        <a:bodyPr/>
        <a:lstStyle/>
        <a:p>
          <a:pPr algn="ctr"/>
          <a:r>
            <a:rPr lang="ru-RU" dirty="0" smtClean="0"/>
            <a:t>Наименование проекта:</a:t>
          </a:r>
          <a:endParaRPr lang="ru-RU" dirty="0"/>
        </a:p>
      </dgm:t>
    </dgm:pt>
    <dgm:pt modelId="{042A75D4-2C18-4F09-B27D-9266D856A3CD}" type="parTrans" cxnId="{787B8C14-AB74-44E3-8C57-FC8408F415FB}">
      <dgm:prSet/>
      <dgm:spPr/>
      <dgm:t>
        <a:bodyPr/>
        <a:lstStyle/>
        <a:p>
          <a:endParaRPr lang="ru-RU"/>
        </a:p>
      </dgm:t>
    </dgm:pt>
    <dgm:pt modelId="{48899046-FF26-4E21-9143-97B5D85D8E11}" type="sibTrans" cxnId="{787B8C14-AB74-44E3-8C57-FC8408F415FB}">
      <dgm:prSet/>
      <dgm:spPr/>
      <dgm:t>
        <a:bodyPr/>
        <a:lstStyle/>
        <a:p>
          <a:endParaRPr lang="ru-RU"/>
        </a:p>
      </dgm:t>
    </dgm:pt>
    <dgm:pt modelId="{5156DD3D-D5DC-4A2E-B9D9-88899DFA093E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Проект по обеспечению соответствия материально-технической базы образовательной организации, реализующей образовательные программы среднего профессионального образования, современным требованиям 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Государственного автономного профессионального образовательного учреждения «Кукморский аграрный колледж»</a:t>
          </a:r>
        </a:p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Республики Татарстан</a:t>
          </a:r>
        </a:p>
        <a:p>
          <a:pPr algn="l"/>
          <a:endParaRPr lang="ru-RU" dirty="0"/>
        </a:p>
      </dgm:t>
    </dgm:pt>
    <dgm:pt modelId="{57A2A997-B762-4467-A633-9195BF4DC99A}" type="parTrans" cxnId="{891BB7BB-926B-42CA-B30D-11406BB861CF}">
      <dgm:prSet/>
      <dgm:spPr/>
      <dgm:t>
        <a:bodyPr/>
        <a:lstStyle/>
        <a:p>
          <a:endParaRPr lang="ru-RU"/>
        </a:p>
      </dgm:t>
    </dgm:pt>
    <dgm:pt modelId="{1D29409D-B009-4414-B463-52E260CFAC84}" type="sibTrans" cxnId="{891BB7BB-926B-42CA-B30D-11406BB861CF}">
      <dgm:prSet/>
      <dgm:spPr/>
      <dgm:t>
        <a:bodyPr/>
        <a:lstStyle/>
        <a:p>
          <a:endParaRPr lang="ru-RU"/>
        </a:p>
      </dgm:t>
    </dgm:pt>
    <dgm:pt modelId="{A96236C9-5402-4A9B-A866-E4354938DF3A}">
      <dgm:prSet phldrT="[Текст]"/>
      <dgm:spPr/>
      <dgm:t>
        <a:bodyPr/>
        <a:lstStyle/>
        <a:p>
          <a:pPr algn="ctr"/>
          <a:r>
            <a:rPr lang="ru-RU" dirty="0" smtClean="0"/>
            <a:t>Цель проекта:</a:t>
          </a:r>
          <a:endParaRPr lang="ru-RU" dirty="0"/>
        </a:p>
      </dgm:t>
    </dgm:pt>
    <dgm:pt modelId="{92B4F79A-0D3D-425D-85C6-CF3BCC61EE01}" type="parTrans" cxnId="{F8927EA4-CC8F-415D-AFD0-EE4D809252EA}">
      <dgm:prSet/>
      <dgm:spPr/>
      <dgm:t>
        <a:bodyPr/>
        <a:lstStyle/>
        <a:p>
          <a:endParaRPr lang="ru-RU"/>
        </a:p>
      </dgm:t>
    </dgm:pt>
    <dgm:pt modelId="{F2DA835F-DA70-47DF-B04E-1B7BE68DA024}" type="sibTrans" cxnId="{F8927EA4-CC8F-415D-AFD0-EE4D809252EA}">
      <dgm:prSet/>
      <dgm:spPr/>
      <dgm:t>
        <a:bodyPr/>
        <a:lstStyle/>
        <a:p>
          <a:endParaRPr lang="ru-RU"/>
        </a:p>
      </dgm:t>
    </dgm:pt>
    <dgm:pt modelId="{3F7528CE-8DB4-416C-A883-3D6A67FC280A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Обеспечение соответствия материально-технической базы профессиональной образовательной организации  Государственное автономное профессиональное образовательное учреждение «Кукморский аграрный колледж», реализующей образовательные программы среднего профессионального образования в области сельского хозяйства, современным требованиям.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A2F8068A-CEFE-45CC-B225-1D05DB116028}" type="parTrans" cxnId="{7D06F768-DDEA-413F-9D57-7E1E62A032F8}">
      <dgm:prSet/>
      <dgm:spPr/>
      <dgm:t>
        <a:bodyPr/>
        <a:lstStyle/>
        <a:p>
          <a:endParaRPr lang="ru-RU"/>
        </a:p>
      </dgm:t>
    </dgm:pt>
    <dgm:pt modelId="{667627AF-7EE7-4DF4-997E-D85AEBCADFC9}" type="sibTrans" cxnId="{7D06F768-DDEA-413F-9D57-7E1E62A032F8}">
      <dgm:prSet/>
      <dgm:spPr/>
      <dgm:t>
        <a:bodyPr/>
        <a:lstStyle/>
        <a:p>
          <a:endParaRPr lang="ru-RU"/>
        </a:p>
      </dgm:t>
    </dgm:pt>
    <dgm:pt modelId="{74FB4FF5-806B-4BC5-9DA5-2D320B134479}" type="pres">
      <dgm:prSet presAssocID="{963AB2A5-A558-4449-A87A-182573B683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564EFE-1128-4B36-AEF4-76E7415461EE}" type="pres">
      <dgm:prSet presAssocID="{F0AED1EE-B955-4393-B21C-5C05277F649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41C9E-CF5D-4C40-B7B8-D8FE850F4719}" type="pres">
      <dgm:prSet presAssocID="{F0AED1EE-B955-4393-B21C-5C05277F649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8FF22-2DE4-4F90-957A-7EB16EACA11A}" type="pres">
      <dgm:prSet presAssocID="{A96236C9-5402-4A9B-A866-E4354938DF3A}" presName="parentText" presStyleLbl="node1" presStyleIdx="1" presStyleCnt="2" custLinFactNeighborX="165" custLinFactNeighborY="-144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3B665-9E74-4ACE-9BF8-96C986647B83}" type="pres">
      <dgm:prSet presAssocID="{A96236C9-5402-4A9B-A866-E4354938DF3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16A1C6-E3A0-4618-B005-09F19CB70D95}" type="presOf" srcId="{5156DD3D-D5DC-4A2E-B9D9-88899DFA093E}" destId="{2D241C9E-CF5D-4C40-B7B8-D8FE850F4719}" srcOrd="0" destOrd="0" presId="urn:microsoft.com/office/officeart/2005/8/layout/vList2"/>
    <dgm:cxn modelId="{A6506780-4B1E-46CC-8C2E-5C3F7CC1BA74}" type="presOf" srcId="{963AB2A5-A558-4449-A87A-182573B68322}" destId="{74FB4FF5-806B-4BC5-9DA5-2D320B134479}" srcOrd="0" destOrd="0" presId="urn:microsoft.com/office/officeart/2005/8/layout/vList2"/>
    <dgm:cxn modelId="{787B8C14-AB74-44E3-8C57-FC8408F415FB}" srcId="{963AB2A5-A558-4449-A87A-182573B68322}" destId="{F0AED1EE-B955-4393-B21C-5C05277F6498}" srcOrd="0" destOrd="0" parTransId="{042A75D4-2C18-4F09-B27D-9266D856A3CD}" sibTransId="{48899046-FF26-4E21-9143-97B5D85D8E11}"/>
    <dgm:cxn modelId="{B8B5C376-3A92-4F32-A4BC-B853C2F0548C}" type="presOf" srcId="{3F7528CE-8DB4-416C-A883-3D6A67FC280A}" destId="{A123B665-9E74-4ACE-9BF8-96C986647B83}" srcOrd="0" destOrd="0" presId="urn:microsoft.com/office/officeart/2005/8/layout/vList2"/>
    <dgm:cxn modelId="{7D06F768-DDEA-413F-9D57-7E1E62A032F8}" srcId="{A96236C9-5402-4A9B-A866-E4354938DF3A}" destId="{3F7528CE-8DB4-416C-A883-3D6A67FC280A}" srcOrd="0" destOrd="0" parTransId="{A2F8068A-CEFE-45CC-B225-1D05DB116028}" sibTransId="{667627AF-7EE7-4DF4-997E-D85AEBCADFC9}"/>
    <dgm:cxn modelId="{855E50F6-88B0-4433-AF0F-9C3884119A49}" type="presOf" srcId="{F0AED1EE-B955-4393-B21C-5C05277F6498}" destId="{46564EFE-1128-4B36-AEF4-76E7415461EE}" srcOrd="0" destOrd="0" presId="urn:microsoft.com/office/officeart/2005/8/layout/vList2"/>
    <dgm:cxn modelId="{163875F0-F945-49BB-A934-E6E98D4B31DD}" type="presOf" srcId="{A96236C9-5402-4A9B-A866-E4354938DF3A}" destId="{40A8FF22-2DE4-4F90-957A-7EB16EACA11A}" srcOrd="0" destOrd="0" presId="urn:microsoft.com/office/officeart/2005/8/layout/vList2"/>
    <dgm:cxn modelId="{891BB7BB-926B-42CA-B30D-11406BB861CF}" srcId="{F0AED1EE-B955-4393-B21C-5C05277F6498}" destId="{5156DD3D-D5DC-4A2E-B9D9-88899DFA093E}" srcOrd="0" destOrd="0" parTransId="{57A2A997-B762-4467-A633-9195BF4DC99A}" sibTransId="{1D29409D-B009-4414-B463-52E260CFAC84}"/>
    <dgm:cxn modelId="{F8927EA4-CC8F-415D-AFD0-EE4D809252EA}" srcId="{963AB2A5-A558-4449-A87A-182573B68322}" destId="{A96236C9-5402-4A9B-A866-E4354938DF3A}" srcOrd="1" destOrd="0" parTransId="{92B4F79A-0D3D-425D-85C6-CF3BCC61EE01}" sibTransId="{F2DA835F-DA70-47DF-B04E-1B7BE68DA024}"/>
    <dgm:cxn modelId="{9F129FD7-7B9A-4B4B-A064-F5853C49940C}" type="presParOf" srcId="{74FB4FF5-806B-4BC5-9DA5-2D320B134479}" destId="{46564EFE-1128-4B36-AEF4-76E7415461EE}" srcOrd="0" destOrd="0" presId="urn:microsoft.com/office/officeart/2005/8/layout/vList2"/>
    <dgm:cxn modelId="{02C84BDB-C714-4665-88A3-4EAD139358F8}" type="presParOf" srcId="{74FB4FF5-806B-4BC5-9DA5-2D320B134479}" destId="{2D241C9E-CF5D-4C40-B7B8-D8FE850F4719}" srcOrd="1" destOrd="0" presId="urn:microsoft.com/office/officeart/2005/8/layout/vList2"/>
    <dgm:cxn modelId="{6077FF13-B0E1-4DBE-B483-9F9BB0EFDE81}" type="presParOf" srcId="{74FB4FF5-806B-4BC5-9DA5-2D320B134479}" destId="{40A8FF22-2DE4-4F90-957A-7EB16EACA11A}" srcOrd="2" destOrd="0" presId="urn:microsoft.com/office/officeart/2005/8/layout/vList2"/>
    <dgm:cxn modelId="{568AF756-9891-42F8-8199-E1FD450AC54A}" type="presParOf" srcId="{74FB4FF5-806B-4BC5-9DA5-2D320B134479}" destId="{A123B665-9E74-4ACE-9BF8-96C986647B8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CDF348-2A2B-4AB6-8DFF-2AD32EDFA3E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5FCB28-0526-47A4-A6BC-AC5E039E8D86}">
      <dgm:prSet phldrT="[Текст]" custT="1"/>
      <dgm:spPr/>
      <dgm:t>
        <a:bodyPr/>
        <a:lstStyle/>
        <a:p>
          <a:pPr algn="ctr"/>
          <a:r>
            <a:rPr lang="ru-RU" sz="4600" b="1" dirty="0" smtClean="0"/>
            <a:t>Задачи проекта: </a:t>
          </a:r>
          <a:endParaRPr lang="ru-RU" sz="4600" dirty="0" smtClean="0"/>
        </a:p>
      </dgm:t>
    </dgm:pt>
    <dgm:pt modelId="{EB12B78D-9098-4F7B-800C-4AC47ECCC18A}" type="parTrans" cxnId="{672FF4F8-8627-414E-8765-3AAC51C01EB0}">
      <dgm:prSet/>
      <dgm:spPr/>
      <dgm:t>
        <a:bodyPr/>
        <a:lstStyle/>
        <a:p>
          <a:endParaRPr lang="ru-RU"/>
        </a:p>
      </dgm:t>
    </dgm:pt>
    <dgm:pt modelId="{1CFC0428-D22F-4C56-B044-A2333C286047}" type="sibTrans" cxnId="{672FF4F8-8627-414E-8765-3AAC51C01EB0}">
      <dgm:prSet/>
      <dgm:spPr/>
      <dgm:t>
        <a:bodyPr/>
        <a:lstStyle/>
        <a:p>
          <a:endParaRPr lang="ru-RU"/>
        </a:p>
      </dgm:t>
    </dgm:pt>
    <dgm:pt modelId="{34909BE8-93CD-465B-83BC-C932D9C8C066}">
      <dgm:prSet phldrT="[Текст]"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Создание мастерских по приоритетной группе компетенций по направлению «Сельское хозяйство» для использования их в рамках реализации основных образовательных программ среднего профессионального образования, профессионального обучения (ПО) и дополнительного профессионального образования (ДПО) до 2025 года и проведения демонстрационных экзаменов по заявленным компетенциям.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89FB38F-EB33-4895-BE33-8075B91855A9}" type="parTrans" cxnId="{BCE356C0-06EC-4A38-BC1B-03A069E42F6F}">
      <dgm:prSet/>
      <dgm:spPr/>
      <dgm:t>
        <a:bodyPr/>
        <a:lstStyle/>
        <a:p>
          <a:endParaRPr lang="ru-RU"/>
        </a:p>
      </dgm:t>
    </dgm:pt>
    <dgm:pt modelId="{BB40937D-BDF0-402C-9C67-CF2D12F58573}" type="sibTrans" cxnId="{BCE356C0-06EC-4A38-BC1B-03A069E42F6F}">
      <dgm:prSet/>
      <dgm:spPr/>
      <dgm:t>
        <a:bodyPr/>
        <a:lstStyle/>
        <a:p>
          <a:endParaRPr lang="ru-RU"/>
        </a:p>
      </dgm:t>
    </dgm:pt>
    <dgm:pt modelId="{1DF8CF06-4416-4781-BA5F-7367876503AA}">
      <dgm:prSet custT="1"/>
      <dgm:spPr/>
      <dgm:t>
        <a:bodyPr/>
        <a:lstStyle/>
        <a:p>
          <a:pPr algn="l"/>
          <a:endParaRPr lang="ru-RU" sz="1800" dirty="0"/>
        </a:p>
      </dgm:t>
    </dgm:pt>
    <dgm:pt modelId="{DCBB5ED4-0248-4726-9E11-7A2A17DC3DFB}" type="parTrans" cxnId="{C81FFB44-4F80-49F3-B11F-C4525E6836B5}">
      <dgm:prSet/>
      <dgm:spPr/>
      <dgm:t>
        <a:bodyPr/>
        <a:lstStyle/>
        <a:p>
          <a:endParaRPr lang="ru-RU"/>
        </a:p>
      </dgm:t>
    </dgm:pt>
    <dgm:pt modelId="{0131B854-69DB-4A14-82A5-33047FEA948A}" type="sibTrans" cxnId="{C81FFB44-4F80-49F3-B11F-C4525E6836B5}">
      <dgm:prSet/>
      <dgm:spPr/>
      <dgm:t>
        <a:bodyPr/>
        <a:lstStyle/>
        <a:p>
          <a:endParaRPr lang="ru-RU"/>
        </a:p>
      </dgm:t>
    </dgm:pt>
    <dgm:pt modelId="{2CECC115-546A-4296-92E3-BC21288CCABB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2.Совершенствование технологий электронного обучения (ЭО) и внедрение дистанционных образовательных технологий (ДОТ) при реализации основных профессиональных образовательных программ (ОПОП), программ профессионального обучения (ПО) и дополнительных образовательных программ (ДОП) по заявленному направлению.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D21030B-2AB2-44D6-8EF8-64C5DEC4620B}" type="parTrans" cxnId="{32902C1B-52DA-47F7-9ADB-EBD8D5B4F27A}">
      <dgm:prSet/>
      <dgm:spPr/>
      <dgm:t>
        <a:bodyPr/>
        <a:lstStyle/>
        <a:p>
          <a:endParaRPr lang="ru-RU"/>
        </a:p>
      </dgm:t>
    </dgm:pt>
    <dgm:pt modelId="{1B4B1EF7-BD6F-4C32-8245-C8C3289DC907}" type="sibTrans" cxnId="{32902C1B-52DA-47F7-9ADB-EBD8D5B4F27A}">
      <dgm:prSet/>
      <dgm:spPr/>
      <dgm:t>
        <a:bodyPr/>
        <a:lstStyle/>
        <a:p>
          <a:endParaRPr lang="ru-RU"/>
        </a:p>
      </dgm:t>
    </dgm:pt>
    <dgm:pt modelId="{4A24C741-E28A-416B-A3A3-03505A2F96D2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4. Внедрение современных технологий оценки качества подготовки выпускников ОПОП, программ ПО и ДОП на основе демонстрационного экзамена.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190B83D-6B38-463F-9223-597670606626}" type="parTrans" cxnId="{89C140CA-23A5-4DC9-9735-ACE305E78F42}">
      <dgm:prSet/>
      <dgm:spPr/>
      <dgm:t>
        <a:bodyPr/>
        <a:lstStyle/>
        <a:p>
          <a:endParaRPr lang="ru-RU"/>
        </a:p>
      </dgm:t>
    </dgm:pt>
    <dgm:pt modelId="{344B99FB-C0E4-46A2-BDD8-A66DDF80CFF6}" type="sibTrans" cxnId="{89C140CA-23A5-4DC9-9735-ACE305E78F42}">
      <dgm:prSet/>
      <dgm:spPr/>
      <dgm:t>
        <a:bodyPr/>
        <a:lstStyle/>
        <a:p>
          <a:endParaRPr lang="ru-RU"/>
        </a:p>
      </dgm:t>
    </dgm:pt>
    <dgm:pt modelId="{7F26EA8F-EFB5-4B28-BA02-FA54B3D5213E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5.Диверсификация образовательных услуг в соответствии со Стратегией развития Республики Татарстан до 2030 г. по востребованным, новым и перспективным профессиям и специальностям (в том числе с применением ЭО и ДОТ).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BC8E610-F4DB-4784-AF70-E7B4B02D982D}" type="parTrans" cxnId="{ED99D19D-2935-41B1-8D59-663166FB776A}">
      <dgm:prSet/>
      <dgm:spPr/>
      <dgm:t>
        <a:bodyPr/>
        <a:lstStyle/>
        <a:p>
          <a:endParaRPr lang="ru-RU"/>
        </a:p>
      </dgm:t>
    </dgm:pt>
    <dgm:pt modelId="{A949BC80-66DA-40CD-B758-A1770D26A99A}" type="sibTrans" cxnId="{ED99D19D-2935-41B1-8D59-663166FB776A}">
      <dgm:prSet/>
      <dgm:spPr/>
      <dgm:t>
        <a:bodyPr/>
        <a:lstStyle/>
        <a:p>
          <a:endParaRPr lang="ru-RU"/>
        </a:p>
      </dgm:t>
    </dgm:pt>
    <dgm:pt modelId="{0FABD6EF-4893-431B-B3F6-7662A5168A15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6.Разработка и реализация программ повышения квалификации для педагогического сообщества республики по внедрению современных программ и технологий обучения. Тиражирование опыта проекта.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E98F0EC-7312-40AD-8B0F-971ECF2EF883}" type="parTrans" cxnId="{B24781CC-9BC4-4ABE-90F9-FC42D964D2D3}">
      <dgm:prSet/>
      <dgm:spPr/>
      <dgm:t>
        <a:bodyPr/>
        <a:lstStyle/>
        <a:p>
          <a:endParaRPr lang="ru-RU"/>
        </a:p>
      </dgm:t>
    </dgm:pt>
    <dgm:pt modelId="{AD245D7E-C25B-4000-B04C-270A6A58EA95}" type="sibTrans" cxnId="{B24781CC-9BC4-4ABE-90F9-FC42D964D2D3}">
      <dgm:prSet/>
      <dgm:spPr/>
      <dgm:t>
        <a:bodyPr/>
        <a:lstStyle/>
        <a:p>
          <a:endParaRPr lang="ru-RU"/>
        </a:p>
      </dgm:t>
    </dgm:pt>
    <dgm:pt modelId="{B57B6AA5-EFCF-49C8-98E0-137AE39F47FB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7.Организация повышения квалификации сотрудников, занятых в использовании и обслуживании материально-технической базы мастерских и сертификация на присвоение статуса эксперта с правом оценки демонстрационного экзамена.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B88869E-9B78-46F0-AE91-E0BD04D049A7}" type="parTrans" cxnId="{4DD807AB-85F8-4039-95B9-6C11DDD79E30}">
      <dgm:prSet/>
      <dgm:spPr/>
    </dgm:pt>
    <dgm:pt modelId="{66C0EE35-56BA-4784-93C9-1999E2809856}" type="sibTrans" cxnId="{4DD807AB-85F8-4039-95B9-6C11DDD79E30}">
      <dgm:prSet/>
      <dgm:spPr/>
    </dgm:pt>
    <dgm:pt modelId="{106821A7-C9B2-45C9-ABEA-59160BC002EB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3.Реализация Комплексной программы профориентационной работы ГАПОУ «Кукморский аграрный колледж» на 2018-2022 г.г.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24810C9-E510-4C1A-A7E7-E877F48A6304}" type="parTrans" cxnId="{C0ED12CC-8294-4367-B28C-06EE231420C3}">
      <dgm:prSet/>
      <dgm:spPr/>
    </dgm:pt>
    <dgm:pt modelId="{FA0D789D-A80B-4CE7-9635-B847C2C80EE1}" type="sibTrans" cxnId="{C0ED12CC-8294-4367-B28C-06EE231420C3}">
      <dgm:prSet/>
      <dgm:spPr/>
    </dgm:pt>
    <dgm:pt modelId="{2EDBAA8A-A4C6-4181-80ED-D580068A9137}" type="pres">
      <dgm:prSet presAssocID="{4FCDF348-2A2B-4AB6-8DFF-2AD32EDFA3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1E46E5-0FC7-474B-887F-972E6F3A76A7}" type="pres">
      <dgm:prSet presAssocID="{EF5FCB28-0526-47A4-A6BC-AC5E039E8D86}" presName="parentText" presStyleLbl="node1" presStyleIdx="0" presStyleCnt="1" custScaleY="39777" custLinFactNeighborX="-830" custLinFactNeighborY="-69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D73E9-19D4-4E3D-9B97-BC8CC5B371B4}" type="pres">
      <dgm:prSet presAssocID="{EF5FCB28-0526-47A4-A6BC-AC5E039E8D8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D807AB-85F8-4039-95B9-6C11DDD79E30}" srcId="{EF5FCB28-0526-47A4-A6BC-AC5E039E8D86}" destId="{B57B6AA5-EFCF-49C8-98E0-137AE39F47FB}" srcOrd="6" destOrd="0" parTransId="{1B88869E-9B78-46F0-AE91-E0BD04D049A7}" sibTransId="{66C0EE35-56BA-4784-93C9-1999E2809856}"/>
    <dgm:cxn modelId="{672FF4F8-8627-414E-8765-3AAC51C01EB0}" srcId="{4FCDF348-2A2B-4AB6-8DFF-2AD32EDFA3E2}" destId="{EF5FCB28-0526-47A4-A6BC-AC5E039E8D86}" srcOrd="0" destOrd="0" parTransId="{EB12B78D-9098-4F7B-800C-4AC47ECCC18A}" sibTransId="{1CFC0428-D22F-4C56-B044-A2333C286047}"/>
    <dgm:cxn modelId="{C558AFF8-BD7B-4B74-90AC-51B659CE8772}" type="presOf" srcId="{4A24C741-E28A-416B-A3A3-03505A2F96D2}" destId="{22CD73E9-19D4-4E3D-9B97-BC8CC5B371B4}" srcOrd="0" destOrd="3" presId="urn:microsoft.com/office/officeart/2005/8/layout/vList2"/>
    <dgm:cxn modelId="{BCE356C0-06EC-4A38-BC1B-03A069E42F6F}" srcId="{EF5FCB28-0526-47A4-A6BC-AC5E039E8D86}" destId="{34909BE8-93CD-465B-83BC-C932D9C8C066}" srcOrd="0" destOrd="0" parTransId="{B89FB38F-EB33-4895-BE33-8075B91855A9}" sibTransId="{BB40937D-BDF0-402C-9C67-CF2D12F58573}"/>
    <dgm:cxn modelId="{A3EAC20E-FBA5-4AFD-9637-E9824B8C8953}" type="presOf" srcId="{4FCDF348-2A2B-4AB6-8DFF-2AD32EDFA3E2}" destId="{2EDBAA8A-A4C6-4181-80ED-D580068A9137}" srcOrd="0" destOrd="0" presId="urn:microsoft.com/office/officeart/2005/8/layout/vList2"/>
    <dgm:cxn modelId="{4C0A4F37-A432-4EB6-9A42-6C2FDD846A7C}" type="presOf" srcId="{2CECC115-546A-4296-92E3-BC21288CCABB}" destId="{22CD73E9-19D4-4E3D-9B97-BC8CC5B371B4}" srcOrd="0" destOrd="1" presId="urn:microsoft.com/office/officeart/2005/8/layout/vList2"/>
    <dgm:cxn modelId="{4D1632C8-06AC-47C9-928E-EEC986D682A3}" type="presOf" srcId="{0FABD6EF-4893-431B-B3F6-7662A5168A15}" destId="{22CD73E9-19D4-4E3D-9B97-BC8CC5B371B4}" srcOrd="0" destOrd="5" presId="urn:microsoft.com/office/officeart/2005/8/layout/vList2"/>
    <dgm:cxn modelId="{F907C8EF-993F-4563-89CB-BE88DE04BFD4}" type="presOf" srcId="{1DF8CF06-4416-4781-BA5F-7367876503AA}" destId="{22CD73E9-19D4-4E3D-9B97-BC8CC5B371B4}" srcOrd="0" destOrd="7" presId="urn:microsoft.com/office/officeart/2005/8/layout/vList2"/>
    <dgm:cxn modelId="{93AB0C53-F2A3-4D81-A83E-3DBD311808A4}" type="presOf" srcId="{B57B6AA5-EFCF-49C8-98E0-137AE39F47FB}" destId="{22CD73E9-19D4-4E3D-9B97-BC8CC5B371B4}" srcOrd="0" destOrd="6" presId="urn:microsoft.com/office/officeart/2005/8/layout/vList2"/>
    <dgm:cxn modelId="{C0ED12CC-8294-4367-B28C-06EE231420C3}" srcId="{EF5FCB28-0526-47A4-A6BC-AC5E039E8D86}" destId="{106821A7-C9B2-45C9-ABEA-59160BC002EB}" srcOrd="2" destOrd="0" parTransId="{824810C9-E510-4C1A-A7E7-E877F48A6304}" sibTransId="{FA0D789D-A80B-4CE7-9635-B847C2C80EE1}"/>
    <dgm:cxn modelId="{B432E141-3958-46D4-A8D4-C7223EBF04B6}" type="presOf" srcId="{34909BE8-93CD-465B-83BC-C932D9C8C066}" destId="{22CD73E9-19D4-4E3D-9B97-BC8CC5B371B4}" srcOrd="0" destOrd="0" presId="urn:microsoft.com/office/officeart/2005/8/layout/vList2"/>
    <dgm:cxn modelId="{BAE1A5E5-BA25-472D-8B21-4AA3A0FBFFD2}" type="presOf" srcId="{EF5FCB28-0526-47A4-A6BC-AC5E039E8D86}" destId="{9A1E46E5-0FC7-474B-887F-972E6F3A76A7}" srcOrd="0" destOrd="0" presId="urn:microsoft.com/office/officeart/2005/8/layout/vList2"/>
    <dgm:cxn modelId="{ED99D19D-2935-41B1-8D59-663166FB776A}" srcId="{EF5FCB28-0526-47A4-A6BC-AC5E039E8D86}" destId="{7F26EA8F-EFB5-4B28-BA02-FA54B3D5213E}" srcOrd="4" destOrd="0" parTransId="{CBC8E610-F4DB-4784-AF70-E7B4B02D982D}" sibTransId="{A949BC80-66DA-40CD-B758-A1770D26A99A}"/>
    <dgm:cxn modelId="{C81FFB44-4F80-49F3-B11F-C4525E6836B5}" srcId="{EF5FCB28-0526-47A4-A6BC-AC5E039E8D86}" destId="{1DF8CF06-4416-4781-BA5F-7367876503AA}" srcOrd="7" destOrd="0" parTransId="{DCBB5ED4-0248-4726-9E11-7A2A17DC3DFB}" sibTransId="{0131B854-69DB-4A14-82A5-33047FEA948A}"/>
    <dgm:cxn modelId="{B24781CC-9BC4-4ABE-90F9-FC42D964D2D3}" srcId="{EF5FCB28-0526-47A4-A6BC-AC5E039E8D86}" destId="{0FABD6EF-4893-431B-B3F6-7662A5168A15}" srcOrd="5" destOrd="0" parTransId="{2E98F0EC-7312-40AD-8B0F-971ECF2EF883}" sibTransId="{AD245D7E-C25B-4000-B04C-270A6A58EA95}"/>
    <dgm:cxn modelId="{0CF42EEA-0FFF-49AE-9816-DF45D70228AC}" type="presOf" srcId="{106821A7-C9B2-45C9-ABEA-59160BC002EB}" destId="{22CD73E9-19D4-4E3D-9B97-BC8CC5B371B4}" srcOrd="0" destOrd="2" presId="urn:microsoft.com/office/officeart/2005/8/layout/vList2"/>
    <dgm:cxn modelId="{89C140CA-23A5-4DC9-9735-ACE305E78F42}" srcId="{EF5FCB28-0526-47A4-A6BC-AC5E039E8D86}" destId="{4A24C741-E28A-416B-A3A3-03505A2F96D2}" srcOrd="3" destOrd="0" parTransId="{4190B83D-6B38-463F-9223-597670606626}" sibTransId="{344B99FB-C0E4-46A2-BDD8-A66DDF80CFF6}"/>
    <dgm:cxn modelId="{8F1CC1F4-2E34-49D2-A70A-D62934523E49}" type="presOf" srcId="{7F26EA8F-EFB5-4B28-BA02-FA54B3D5213E}" destId="{22CD73E9-19D4-4E3D-9B97-BC8CC5B371B4}" srcOrd="0" destOrd="4" presId="urn:microsoft.com/office/officeart/2005/8/layout/vList2"/>
    <dgm:cxn modelId="{32902C1B-52DA-47F7-9ADB-EBD8D5B4F27A}" srcId="{EF5FCB28-0526-47A4-A6BC-AC5E039E8D86}" destId="{2CECC115-546A-4296-92E3-BC21288CCABB}" srcOrd="1" destOrd="0" parTransId="{9D21030B-2AB2-44D6-8EF8-64C5DEC4620B}" sibTransId="{1B4B1EF7-BD6F-4C32-8245-C8C3289DC907}"/>
    <dgm:cxn modelId="{39FB02FD-1098-48FA-8B18-0E967EFF01A0}" type="presParOf" srcId="{2EDBAA8A-A4C6-4181-80ED-D580068A9137}" destId="{9A1E46E5-0FC7-474B-887F-972E6F3A76A7}" srcOrd="0" destOrd="0" presId="urn:microsoft.com/office/officeart/2005/8/layout/vList2"/>
    <dgm:cxn modelId="{1880A247-CA5E-42C6-B555-B4C31CBA4A53}" type="presParOf" srcId="{2EDBAA8A-A4C6-4181-80ED-D580068A9137}" destId="{22CD73E9-19D4-4E3D-9B97-BC8CC5B371B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64EFE-1128-4B36-AEF4-76E7415461EE}">
      <dsp:nvSpPr>
        <dsp:cNvPr id="0" name=""/>
        <dsp:cNvSpPr/>
      </dsp:nvSpPr>
      <dsp:spPr>
        <a:xfrm>
          <a:off x="0" y="235657"/>
          <a:ext cx="861536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Наименование проекта:</a:t>
          </a:r>
          <a:endParaRPr lang="ru-RU" sz="2700" kern="1200" dirty="0"/>
        </a:p>
      </dsp:txBody>
      <dsp:txXfrm>
        <a:off x="31613" y="267270"/>
        <a:ext cx="8552136" cy="584369"/>
      </dsp:txXfrm>
    </dsp:sp>
    <dsp:sp modelId="{2D241C9E-CF5D-4C40-B7B8-D8FE850F4719}">
      <dsp:nvSpPr>
        <dsp:cNvPr id="0" name=""/>
        <dsp:cNvSpPr/>
      </dsp:nvSpPr>
      <dsp:spPr>
        <a:xfrm>
          <a:off x="0" y="883252"/>
          <a:ext cx="8615362" cy="2179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34290" rIns="192024" bIns="34290" numCol="1" spcCol="1270" anchor="t" anchorCtr="0">
          <a:noAutofit/>
        </a:bodyPr>
        <a:lstStyle/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Проект по обеспечению соответствия материально-технической базы образовательной организации, реализующей образовательные программы среднего профессионального образования, современным требованиям 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Государственного автономного профессионального образовательного учреждения «Кукморский аграрный колледж»</a:t>
          </a:r>
        </a:p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Республики Татарстан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100" kern="1200" dirty="0"/>
        </a:p>
      </dsp:txBody>
      <dsp:txXfrm>
        <a:off x="0" y="883252"/>
        <a:ext cx="8615362" cy="2179709"/>
      </dsp:txXfrm>
    </dsp:sp>
    <dsp:sp modelId="{40A8FF22-2DE4-4F90-957A-7EB16EACA11A}">
      <dsp:nvSpPr>
        <dsp:cNvPr id="0" name=""/>
        <dsp:cNvSpPr/>
      </dsp:nvSpPr>
      <dsp:spPr>
        <a:xfrm>
          <a:off x="0" y="2812395"/>
          <a:ext cx="861536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Цель проекта:</a:t>
          </a:r>
          <a:endParaRPr lang="ru-RU" sz="2700" kern="1200" dirty="0"/>
        </a:p>
      </dsp:txBody>
      <dsp:txXfrm>
        <a:off x="31613" y="2844008"/>
        <a:ext cx="8552136" cy="584369"/>
      </dsp:txXfrm>
    </dsp:sp>
    <dsp:sp modelId="{A123B665-9E74-4ACE-9BF8-96C986647B83}">
      <dsp:nvSpPr>
        <dsp:cNvPr id="0" name=""/>
        <dsp:cNvSpPr/>
      </dsp:nvSpPr>
      <dsp:spPr>
        <a:xfrm>
          <a:off x="0" y="3710557"/>
          <a:ext cx="8615362" cy="1732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34290" rIns="192024" bIns="34290" numCol="1" spcCol="1270" anchor="t" anchorCtr="0">
          <a:noAutofit/>
        </a:bodyPr>
        <a:lstStyle/>
        <a:p>
          <a:pPr marL="228600" lvl="1" indent="-228600" algn="ctr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Обеспечение соответствия материально-технической базы профессиональной образовательной организации  Государственное автономное профессиональное образовательное учреждение «Кукморский аграрный колледж», реализующей образовательные программы среднего профессионального образования в области сельского хозяйства, современным требованиям.</a:t>
          </a:r>
          <a:endParaRPr lang="ru-RU" sz="21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710557"/>
        <a:ext cx="8615362" cy="1732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E46E5-0FC7-474B-887F-972E6F3A76A7}">
      <dsp:nvSpPr>
        <dsp:cNvPr id="0" name=""/>
        <dsp:cNvSpPr/>
      </dsp:nvSpPr>
      <dsp:spPr>
        <a:xfrm>
          <a:off x="0" y="0"/>
          <a:ext cx="8615362" cy="47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/>
            <a:t>Задачи проекта: </a:t>
          </a:r>
          <a:endParaRPr lang="ru-RU" sz="4600" kern="1200" dirty="0" smtClean="0"/>
        </a:p>
      </dsp:txBody>
      <dsp:txXfrm>
        <a:off x="23264" y="23264"/>
        <a:ext cx="8568834" cy="430032"/>
      </dsp:txXfrm>
    </dsp:sp>
    <dsp:sp modelId="{22CD73E9-19D4-4E3D-9B97-BC8CC5B371B4}">
      <dsp:nvSpPr>
        <dsp:cNvPr id="0" name=""/>
        <dsp:cNvSpPr/>
      </dsp:nvSpPr>
      <dsp:spPr>
        <a:xfrm>
          <a:off x="0" y="700497"/>
          <a:ext cx="8615362" cy="529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538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Создание мастерских по приоритетной группе компетенций по направлению «Сельское хозяйство» для использования их в рамках реализации основных образовательных программ среднего профессионального образования, профессионального обучения (ПО) и дополнительного профессионального образования (ДПО) до 2025 года и проведения демонстрационных экзаменов по заявленным компетенциям.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2.Совершенствование технологий электронного обучения (ЭО) и внедрение дистанционных образовательных технологий (ДОТ) при реализации основных профессиональных образовательных программ (ОПОП), программ профессионального обучения (ПО) и дополнительных образовательных программ (ДОП) по заявленному направлению.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3.Реализация Комплексной программы профориентационной работы ГАПОУ «Кукморский аграрный колледж» на 2018-2022 г.г.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4. Внедрение современных технологий оценки качества подготовки выпускников ОПОП, программ ПО и ДОП на основе демонстрационного экзамена.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5.Диверсификация образовательных услуг в соответствии со Стратегией развития Республики Татарстан до 2030 г. по востребованным, новым и перспективным профессиям и специальностям (в том числе с применением ЭО и ДОТ).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6.Разработка и реализация программ повышения квалификации для педагогического сообщества республики по внедрению современных программ и технологий обучения. Тиражирование опыта проекта.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7.Организация повышения квалификации сотрудников, занятых в использовании и обслуживании материально-технической базы мастерских и сертификация на присвоение статуса эксперта с правом оценки демонстрационного экзамена.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/>
        </a:p>
      </dsp:txBody>
      <dsp:txXfrm>
        <a:off x="0" y="700497"/>
        <a:ext cx="8615362" cy="5299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Фотографии\Колледж\P1000025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7880" r="16103" b="23895"/>
          <a:stretch>
            <a:fillRect/>
          </a:stretch>
        </p:blipFill>
        <p:spPr bwMode="auto">
          <a:xfrm>
            <a:off x="428596" y="4164812"/>
            <a:ext cx="3247656" cy="1407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710" y="0"/>
            <a:ext cx="928694" cy="107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3915991"/>
            <a:ext cx="4243541" cy="1927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42852"/>
            <a:ext cx="7043742" cy="78581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Татарстан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«Кукморский аграрный колледж»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2" y="1643050"/>
            <a:ext cx="74295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и модернизация материально- технической базы профессиональной образовательной организации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ГАПОУ «Кукморский аграрный колледж»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5072074"/>
            <a:ext cx="4286280" cy="192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0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План-график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011555"/>
          <a:ext cx="8801132" cy="4680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405"/>
                <a:gridCol w="1114425"/>
                <a:gridCol w="985838"/>
                <a:gridCol w="942975"/>
                <a:gridCol w="857250"/>
                <a:gridCol w="857250"/>
                <a:gridCol w="814388"/>
                <a:gridCol w="814388"/>
                <a:gridCol w="557213"/>
              </a:tblGrid>
              <a:tr h="355365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Номер и наименование групп мероприятий и мероприятия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Подтверждающие документы наименование, краткая аннотация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Показатели выполнения мероприятия и их достигаемые значения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Планируемые объемы средств (млн. руб.)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ФБ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СРФ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ВБИ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РД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3614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5.Разработка и реализация программ дополнительной профессиональной переподготовки педагогических кадров и мастеров производственного обучения по внедрению современных программ и технологий обучения. Тиражирование опыта реализации программы. Проведение конференции.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Разработанные комплекты учебно-программной документации и КОС, удостоверения о повышении квалификации. Публикации в СМИ.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 программ повышения квалификации с использованием ЭО и ДОТ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 течение 2021г.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38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0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План-график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011555"/>
          <a:ext cx="8801132" cy="4680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405"/>
                <a:gridCol w="1114425"/>
                <a:gridCol w="985838"/>
                <a:gridCol w="942975"/>
                <a:gridCol w="857250"/>
                <a:gridCol w="857250"/>
                <a:gridCol w="814388"/>
                <a:gridCol w="814388"/>
                <a:gridCol w="557213"/>
              </a:tblGrid>
              <a:tr h="355365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Номер и наименование групп мероприятий и мероприятия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Подтверждающие документы наименование, краткая аннотация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Показатели выполнения мероприятия и их достигаемые значения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Планируемые объемы средств (млн. руб.)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ФБ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СРФ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ВБИ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РД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3614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6.Организация повышения квалификации сотрудников, занятых в использовании и обслуживании материально-технической базы мастерских и сертификация на присвоение статуса эксперта с правом оценки демонстрационного экзамена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Сертификаты экспертов, удостоверения о повышении квалификации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сертифицированных экспертов по приему демонстрационного экзамена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 течение 2021 г.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38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1"/>
            <a:ext cx="8522494" cy="773777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Целевые показатели проекта</a:t>
            </a:r>
          </a:p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596" y="1071546"/>
          <a:ext cx="8429656" cy="4781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021"/>
                <a:gridCol w="6166172"/>
                <a:gridCol w="1414463"/>
              </a:tblGrid>
              <a:tr h="8406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Расширение портфеля программ профессионального обучения и ДПО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Плановое значение показателя на конец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5794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3.1.1	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новых программ профессионального обучения и ДПО (для лиц, не имеющих ПО), включая программы профессиональной подготовки, повышения квалификации и переподготовки, разработанных с учетом закупленного оборудования,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3.1.2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новых программ ДПО (для лиц, имеющих СПО или ВО), разработанных с учетом закупленного оборудования,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3.1.3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дополнительных общеобразовательных программ для детей и взрослых, реализуемых с использованием материально-технической базы мастерской,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3.2.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Развитие материально-технической базы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Организации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3.2.1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Количество мастерских, созданных в Организации, ед.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новых оборудованных рабочих мест, созданных в Организации,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внедренных в учебный процесс единиц современного оборудования, ед.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236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Количество внедренных в учебный процесс единиц оборудования, обеспечивающие применение дистанционных образовательных технологий и электронного обучения (далее – ДОТ), ед.	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0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3.2.5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Площадь отремонтированных учебных помещений, кв.м.	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527,4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38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1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>
                <a:latin typeface="PT Mono"/>
              </a:rPr>
              <a:t>Целевые показатели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68162"/>
              </p:ext>
            </p:extLst>
          </p:nvPr>
        </p:nvGraphicFramePr>
        <p:xfrm>
          <a:off x="157163" y="651510"/>
          <a:ext cx="8486775" cy="6035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140"/>
                <a:gridCol w="6317009"/>
                <a:gridCol w="1263626"/>
              </a:tblGrid>
              <a:tr h="6828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Расширение портфеля программ профессионального обучения и ДПО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Плановое значение показателя на конец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3177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3.3.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Распространение инновационных технологий и методик обучения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534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3.3.1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модулей, дисциплин по профессиям/ специальностям, входящим в заявленное направление создания мастерских, предусматривающих использование электронного обучения, ДОТ, ед.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1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3.3.2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модулей, дисциплин по профессиям/ специальностям, входящим в заявленное направление создания мастерских, предусматривающих проведение демонстрационного экзамена,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Calibri"/>
                        </a:rPr>
                        <a:t>ед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50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3.3.3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 профессионального обучения,  ДПО по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</a:rPr>
                        <a:t>компетенциям, входящим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	в приоритетную группу, предусматривающих использование электронного обучения, ДОТ, ед.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99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3.3.4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Количество разработанных программ  профессионального обучения, ДПО	по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</a:rPr>
                        <a:t>компетенциям, входящим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	в приоритетную группу, предусматривающих проведение демонстрационного экзамена, ед.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3.3.5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Численность выпускников Организации,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чел.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30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3.3.6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Численность выпускников других организаций субъекта Российской Федерации,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чел.	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30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0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3.3.7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Численность выпускников Организации,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и продемонстрировавших уровень, соответствующий стандартам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Calibri"/>
                        </a:rPr>
                        <a:t>Ворлдскиллс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, чел.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20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0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3.3.8	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</a:rPr>
                        <a:t>Доля выпускников Организации, обучавшихся по профессиям/ специальностям, входящим в заявленное направление создания мастерских, прошедших демонстрационный экзамен на оборудовании, закупленном для оснащения мастерских, и продемонстрировавших уровень, соответствующий стандартам Ворлдскиллс, в общей численности выпускников Организации, прошедших демонстрационный экзамен, %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</a:rPr>
                        <a:t>67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940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1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>
                <a:latin typeface="PT Mono"/>
              </a:rPr>
              <a:t>Целевые показатели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07584"/>
              </p:ext>
            </p:extLst>
          </p:nvPr>
        </p:nvGraphicFramePr>
        <p:xfrm>
          <a:off x="107504" y="764704"/>
          <a:ext cx="8486775" cy="5307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140"/>
                <a:gridCol w="6166172"/>
                <a:gridCol w="1414463"/>
              </a:tblGrid>
              <a:tr h="82009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3.1.</a:t>
                      </a: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Расширение портфеля программ профессионального обучения и ДПО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Плановое значение показателя на конец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874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3.3.9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Удельный  вес  численности   студентов,   обучающихся   по профессиям / специальностям, входящим в заявленное направление создания мастерских, принявших участие в чемпионатах «Молодые профессионалы» (Ворлдскиллс Россия) по компетенциям, входящим в заявленную приоритетную группу компетенций, в общей численности студентов Организации 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89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3.4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Влияние планируемых результатов проекта на развитие образовательной среды СПО в субъекте Российской Федерации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619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3.4.1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Количество новых программ повышения квалификации для педагогических работников сторонних образовательных организаций, по внедрению современных программ и технологий обучения, разработанных с учетом закупленного оборудования, ед.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19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3.4.2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Количество педагогических работников сторонних организаций,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прошедших повышение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квалификации по разработанным программам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повышения квалификации  с использованием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электронного обучения, ДОТ, чел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194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Количество педагогических работников, реализующих образовательные программы с использованием оборудования мастерских, прошедших повышение квалификации по программам, основанным на опыте Союза Ворлдскиллс,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2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Численность граждан Российской Федерации, за исключением студентов, прошедших обучение на базе мастерских,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15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200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3.4.5	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Количество	штатных	сотрудников организации, имеющих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свидетельство эксперта с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правом оценки демонстрационного	 экзамена по компетенциям, соответствующим профилям мастерских, %.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</a:rPr>
                        <a:t>16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4232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68" y="4555521"/>
            <a:ext cx="2880320" cy="1920214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57" y="2420888"/>
            <a:ext cx="2276136" cy="1517424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628800"/>
            <a:ext cx="2952327" cy="1968217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361" y="1628800"/>
            <a:ext cx="2952326" cy="1968217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361" y="4576614"/>
            <a:ext cx="3004111" cy="200274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21088"/>
            <a:ext cx="1584176" cy="198022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5468" y="211635"/>
            <a:ext cx="8105829" cy="1137299"/>
          </a:xfrm>
          <a:prstGeom prst="rect">
            <a:avLst/>
          </a:prstGeom>
        </p:spPr>
        <p:txBody>
          <a:bodyPr wrap="square" lIns="150940" tIns="75470" rIns="150940" bIns="75470">
            <a:sp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МТБ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колледжа по направлению </a:t>
            </a:r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Агрономия</a:t>
            </a:r>
            <a:endParaRPr lang="ru-RU" sz="3200" i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68" y="4534428"/>
            <a:ext cx="2880320" cy="1920214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607707"/>
            <a:ext cx="2952327" cy="1968217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361" y="4555521"/>
            <a:ext cx="3004111" cy="200274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199995"/>
            <a:ext cx="1584176" cy="198022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282" y="642918"/>
            <a:ext cx="8636794" cy="423265"/>
          </a:xfrm>
          <a:prstGeom prst="rect">
            <a:avLst/>
          </a:prstGeom>
        </p:spPr>
        <p:txBody>
          <a:bodyPr vert="horz" wrap="square" lIns="0" tIns="7692" rIns="0" bIns="0" rtlCol="0">
            <a:spAutoFit/>
          </a:bodyPr>
          <a:lstStyle/>
          <a:p>
            <a:pPr marL="7692">
              <a:spcBef>
                <a:spcPts val="61"/>
              </a:spcBef>
              <a:tabLst>
                <a:tab pos="1658864" algn="l"/>
              </a:tabLst>
            </a:pPr>
            <a:r>
              <a:rPr sz="2700" b="1" spc="-127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700" b="1" spc="-79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sz="2700" b="1" spc="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sz="2700" b="1" spc="18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	</a:t>
            </a:r>
            <a:r>
              <a:rPr sz="2700" b="1" spc="-9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700" b="1" spc="-6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sz="2700" b="1" spc="-112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700" b="1" spc="-109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700" b="1" spc="-18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700" b="1" spc="-36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700" b="1" spc="3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sz="2700" b="1" spc="-69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714752"/>
            <a:ext cx="5227251" cy="2530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00034" y="1357298"/>
            <a:ext cx="82153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Регион</a:t>
            </a:r>
            <a:r>
              <a:rPr lang="ru-RU" sz="2000" dirty="0" smtClean="0"/>
              <a:t>: Республика Татарстан</a:t>
            </a:r>
          </a:p>
          <a:p>
            <a:r>
              <a:rPr lang="ru-RU" sz="2000" i="1" dirty="0" smtClean="0"/>
              <a:t>Наименование организации</a:t>
            </a:r>
            <a:r>
              <a:rPr lang="ru-RU" sz="2000" dirty="0" smtClean="0"/>
              <a:t>: ГАПОУ «Кукморский аграрный колледж»</a:t>
            </a:r>
          </a:p>
          <a:p>
            <a:r>
              <a:rPr lang="ru-RU" sz="2000" i="1" dirty="0" smtClean="0"/>
              <a:t>Юридический адрес: </a:t>
            </a:r>
          </a:p>
          <a:p>
            <a:r>
              <a:rPr lang="ru-RU" sz="2000" dirty="0" smtClean="0"/>
              <a:t>422122, </a:t>
            </a:r>
            <a:r>
              <a:rPr lang="ru-RU" sz="2000" dirty="0" smtClean="0"/>
              <a:t>Россия, Республика </a:t>
            </a:r>
            <a:r>
              <a:rPr lang="ru-RU" sz="2000" dirty="0" smtClean="0"/>
              <a:t>Татарстан, с.Яныль, ул. Профтехквартал,д.9б</a:t>
            </a:r>
          </a:p>
          <a:p>
            <a:r>
              <a:rPr lang="ru-RU" sz="2000" i="1" dirty="0" smtClean="0"/>
              <a:t>Адрес расположения мастерских:</a:t>
            </a:r>
          </a:p>
          <a:p>
            <a:r>
              <a:rPr lang="ru-RU" sz="2000" i="1" dirty="0" smtClean="0"/>
              <a:t> </a:t>
            </a:r>
            <a:r>
              <a:rPr lang="ru-RU" sz="2000" dirty="0" smtClean="0"/>
              <a:t>422122, </a:t>
            </a:r>
            <a:r>
              <a:rPr lang="ru-RU" sz="2000" dirty="0" smtClean="0"/>
              <a:t>Россия, Республика </a:t>
            </a:r>
            <a:r>
              <a:rPr lang="ru-RU" sz="2000" dirty="0" smtClean="0"/>
              <a:t>Татарстан, с.Яныль, ул. Профтехквартал,д.9б</a:t>
            </a:r>
          </a:p>
          <a:p>
            <a:endParaRPr lang="ru-RU" sz="2000" dirty="0"/>
          </a:p>
        </p:txBody>
      </p:sp>
      <p:pic>
        <p:nvPicPr>
          <p:cNvPr id="13" name="Picture 3" descr="C:\Users\Азат\Desktop\Фото 2\DSC_05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3617892"/>
            <a:ext cx="1888983" cy="12167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5143512"/>
            <a:ext cx="1959273" cy="1228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74789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00025" y="188596"/>
          <a:ext cx="8615362" cy="5678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85750" y="291466"/>
          <a:ext cx="8615362" cy="6223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536" y="260649"/>
            <a:ext cx="8424936" cy="720080"/>
            <a:chOff x="3973656" y="0"/>
            <a:chExt cx="4118995" cy="535491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973656" y="0"/>
              <a:ext cx="4118995" cy="53549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3999797" y="26141"/>
              <a:ext cx="4066713" cy="4832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600" b="1" kern="1200" spc="-160" dirty="0" smtClean="0"/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1200" spc="-160" dirty="0" smtClean="0"/>
                <a:t>Перечень образовательных программ, реализуемых с использованием оборудования созданных мастерских</a:t>
              </a:r>
              <a:endParaRPr lang="ru-RU" sz="1800" b="1" kern="1200" dirty="0" smtClean="0"/>
            </a:p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79512" y="1196752"/>
            <a:ext cx="8784976" cy="1008112"/>
            <a:chOff x="4076466" y="0"/>
            <a:chExt cx="3973006" cy="142657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076466" y="0"/>
              <a:ext cx="3973006" cy="142657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4076466" y="0"/>
              <a:ext cx="3973006" cy="9170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8288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1600" kern="1200" dirty="0" smtClean="0"/>
                <a:t>35.02.16 Эксплуатация и ремонт сельскохозяйственной техники и оборудования</a:t>
              </a:r>
              <a:endParaRPr lang="ru-RU" sz="1600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1600" kern="1200" dirty="0" smtClean="0"/>
                <a:t>  35.02.05 Агрономия 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endParaRPr lang="ru-RU" sz="16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22269" y="1865851"/>
            <a:ext cx="8371468" cy="998393"/>
            <a:chOff x="3698075" y="1770384"/>
            <a:chExt cx="4658402" cy="83692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3698075" y="1770384"/>
              <a:ext cx="4658402" cy="836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738930" y="1811239"/>
              <a:ext cx="4576692" cy="7552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1200" dirty="0" smtClean="0"/>
                <a:t>Ожидаемые изменения в содержании и технологиях реализации образовательного процесса на основе создания материально-технической базы по приоритетной группе компетенций (мастерских):</a:t>
              </a:r>
              <a:endParaRPr lang="ru-RU" sz="1600" kern="12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95688" y="2996952"/>
            <a:ext cx="80367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основных и дополнительных образовательных программ с учетом потребностей сельскохозяйственных предприятий и их реализация с использованием оборудования, задействованного в сельскохозяйственном производстве;</a:t>
            </a:r>
          </a:p>
          <a:p>
            <a:pPr lvl="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внедрение в процесс реализации образовательных программ механизма электронного обучения и ДОТ, в целях обеспечения дистанционного участия специалистов работодателей в процессе обучения, а также удаленной демонстрации сельскохозяйственного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заключение договоров о сетевом взаимодействии с иными образовательными организациями в целях участия их обучающихся в практических занятиях с организациями аграрного профиля путем  проведения стажировок по использованию нового оборудования, приобретенного в ходе реализации проекта;</a:t>
            </a:r>
          </a:p>
          <a:p>
            <a:pPr lvl="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распространение полученных в ходе реализации проекта материалов и рекомендаций среди иных образовательных организаций профессионального образования Республики Татарстан;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создание информационного раздела на сайте образовательной организации об оснащении мастерских и реализуемых образовательных программах с использованием их материально-технической базы.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21890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282" y="0"/>
            <a:ext cx="8572500" cy="583661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>
              <a:lnSpc>
                <a:spcPts val="4179"/>
              </a:lnSpc>
              <a:spcBef>
                <a:spcPts val="351"/>
              </a:spcBef>
              <a:tabLst>
                <a:tab pos="795009" algn="l"/>
                <a:tab pos="1601940" algn="l"/>
                <a:tab pos="2115407" algn="l"/>
                <a:tab pos="5670830" algn="l"/>
              </a:tabLst>
            </a:pPr>
            <a:r>
              <a:rPr sz="2000" spc="-127" dirty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sz="2000" spc="-142" dirty="0">
                <a:latin typeface="Times New Roman" pitchFamily="18" charset="0"/>
                <a:cs typeface="Times New Roman" pitchFamily="18" charset="0"/>
              </a:rPr>
              <a:t>Ъ</a:t>
            </a:r>
            <a:r>
              <a:rPr sz="2000" spc="-139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9">
                <a:latin typeface="Times New Roman" pitchFamily="18" charset="0"/>
                <a:cs typeface="Times New Roman" pitchFamily="18" charset="0"/>
              </a:rPr>
              <a:t>ФИ</a:t>
            </a:r>
            <a:r>
              <a:rPr sz="2000" spc="-18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000" spc="-15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000" spc="-76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000" spc="-58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000" spc="-88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000" spc="-97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000" spc="-112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000" spc="-106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00" spc="-15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000" spc="-9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000" spc="-69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00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6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000" spc="-97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000" spc="-124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000" spc="-188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000" spc="-18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000" spc="-19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0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259" baseline="5555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spc="-259" baseline="5555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sz="2000" spc="-173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spc="-173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000" spc="-127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sz="2000" spc="-127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spc="-1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127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33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sz="2000" spc="-200" baseline="5555" dirty="0">
                <a:latin typeface="Times New Roman" pitchFamily="18" charset="0"/>
                <a:cs typeface="Times New Roman" pitchFamily="18" charset="0"/>
              </a:rPr>
              <a:t>)</a:t>
            </a:r>
            <a:endParaRPr sz="2000" baseline="5555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524339"/>
              </p:ext>
            </p:extLst>
          </p:nvPr>
        </p:nvGraphicFramePr>
        <p:xfrm>
          <a:off x="323527" y="2492896"/>
          <a:ext cx="8496945" cy="26537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6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8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15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  </a:t>
                      </a:r>
                      <a:r>
                        <a:rPr lang="ru-RU" sz="1600" spc="-45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МАСТЕРСКИХ</a:t>
                      </a:r>
                      <a:endParaRPr lang="ru-RU" sz="1600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sz="1900" dirty="0">
                        <a:solidFill>
                          <a:sysClr val="windowText" lastClr="000000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15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ОСНАЩЕННЫХ</a:t>
                      </a:r>
                      <a:r>
                        <a:rPr lang="ru-RU" sz="1600" spc="-15" baseline="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РАМКАХ ПРОЕКТА РАБОЧИХ МЕСТ</a:t>
                      </a:r>
                      <a:endParaRPr lang="ru-RU" sz="1900" dirty="0">
                        <a:solidFill>
                          <a:sysClr val="windowText" lastClr="000000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28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Мастерская 1 Агрономия</a:t>
                      </a:r>
                      <a:endParaRPr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9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sz="19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82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Мастерская 2 Промышленное садоводство</a:t>
                      </a:r>
                      <a:endParaRPr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9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 </a:t>
                      </a:r>
                      <a:endParaRPr sz="19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24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Мастерская 3 Сити-фермерство</a:t>
                      </a:r>
                      <a:endParaRPr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9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sz="19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22690480"/>
                  </a:ext>
                </a:extLst>
              </a:tr>
              <a:tr h="4782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Мастерская 4 Эксплуатация сельскохозяйственных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машин</a:t>
                      </a:r>
                      <a:endParaRPr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9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sz="19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80623601"/>
                  </a:ext>
                </a:extLst>
              </a:tr>
            </a:tbl>
          </a:graphicData>
        </a:graphic>
      </p:graphicFrame>
      <p:graphicFrame>
        <p:nvGraphicFramePr>
          <p:cNvPr id="3" name="object 3">
            <a:extLst>
              <a:ext uri="{FF2B5EF4-FFF2-40B4-BE49-F238E27FC236}">
                <a16:creationId xmlns="" xmlns:a16="http://schemas.microsoft.com/office/drawing/2014/main" id="{2608164A-FCBD-48F6-8A75-A05584DF9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612696"/>
              </p:ext>
            </p:extLst>
          </p:nvPr>
        </p:nvGraphicFramePr>
        <p:xfrm>
          <a:off x="214282" y="714356"/>
          <a:ext cx="8622864" cy="1136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4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42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42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7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sz="1600" spc="-35" dirty="0">
                          <a:solidFill>
                            <a:sysClr val="windowText" lastClr="000000"/>
                          </a:solidFill>
                          <a:latin typeface="PT Mono"/>
                          <a:cs typeface="PT Mono"/>
                        </a:rPr>
                        <a:t>ФЕДЕРАЛЬНЫЙ</a:t>
                      </a:r>
                      <a:r>
                        <a:rPr sz="1600" spc="-20" dirty="0">
                          <a:solidFill>
                            <a:sysClr val="windowText" lastClr="000000"/>
                          </a:solidFill>
                          <a:latin typeface="PT Mono"/>
                          <a:cs typeface="PT Mono"/>
                        </a:rPr>
                        <a:t> </a:t>
                      </a:r>
                      <a:r>
                        <a:rPr sz="1600" spc="-10" dirty="0">
                          <a:solidFill>
                            <a:sysClr val="windowText" lastClr="000000"/>
                          </a:solidFill>
                          <a:latin typeface="PT Mono"/>
                          <a:cs typeface="PT Mono"/>
                        </a:rPr>
                        <a:t>БЮДЖЕТ</a:t>
                      </a:r>
                      <a:endParaRPr sz="1600" dirty="0">
                        <a:solidFill>
                          <a:sysClr val="windowText" lastClr="000000"/>
                        </a:solidFill>
                        <a:latin typeface="PT Mono"/>
                        <a:cs typeface="PT Mono"/>
                      </a:endParaRPr>
                    </a:p>
                  </a:txBody>
                  <a:tcPr marL="0" marR="0" marT="12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15"/>
                        </a:spcBef>
                        <a:tabLst>
                          <a:tab pos="2656205" algn="l"/>
                        </a:tabLst>
                      </a:pPr>
                      <a:r>
                        <a:rPr sz="1600" spc="-10" dirty="0">
                          <a:solidFill>
                            <a:sysClr val="windowText" lastClr="000000"/>
                          </a:solidFill>
                          <a:latin typeface="PT Mono"/>
                          <a:ea typeface="+mn-ea"/>
                          <a:cs typeface="PT Mono"/>
                        </a:rPr>
                        <a:t>РЕГИОНАЛЬНЫ</a:t>
                      </a:r>
                      <a:r>
                        <a:rPr lang="ru-RU" sz="1600" spc="-10" dirty="0">
                          <a:solidFill>
                            <a:sysClr val="windowText" lastClr="000000"/>
                          </a:solidFill>
                          <a:latin typeface="PT Mono"/>
                          <a:ea typeface="+mn-ea"/>
                          <a:cs typeface="PT Mono"/>
                        </a:rPr>
                        <a:t>Й </a:t>
                      </a:r>
                      <a:r>
                        <a:rPr sz="1600" spc="-10" smtClean="0">
                          <a:solidFill>
                            <a:sysClr val="windowText" lastClr="000000"/>
                          </a:solidFill>
                          <a:latin typeface="PT Mono"/>
                          <a:ea typeface="+mn-ea"/>
                          <a:cs typeface="PT Mono"/>
                        </a:rPr>
                        <a:t>БЮДЖЕТ</a:t>
                      </a:r>
                      <a:endParaRPr sz="1600" spc="-10" dirty="0">
                        <a:solidFill>
                          <a:sysClr val="windowText" lastClr="000000"/>
                        </a:solidFill>
                        <a:latin typeface="PT Mono"/>
                        <a:ea typeface="+mn-ea"/>
                        <a:cs typeface="PT Mono"/>
                      </a:endParaRPr>
                    </a:p>
                  </a:txBody>
                  <a:tcPr marL="0" marR="0" marT="12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31165" algn="ctr">
                        <a:lnSpc>
                          <a:spcPct val="100000"/>
                        </a:lnSpc>
                        <a:spcBef>
                          <a:spcPts val="1415"/>
                        </a:spcBef>
                        <a:tabLst>
                          <a:tab pos="3081655" algn="l"/>
                        </a:tabLst>
                      </a:pPr>
                      <a:r>
                        <a:rPr sz="1600" spc="-20" dirty="0">
                          <a:solidFill>
                            <a:sysClr val="windowText" lastClr="000000"/>
                          </a:solidFill>
                          <a:latin typeface="PT Mono"/>
                          <a:cs typeface="PT Mono"/>
                        </a:rPr>
                        <a:t>ВНЕБЮДЖЕТНЫЕ</a:t>
                      </a:r>
                      <a:r>
                        <a:rPr lang="ru-RU" sz="1600" spc="-20" dirty="0">
                          <a:solidFill>
                            <a:sysClr val="windowText" lastClr="000000"/>
                          </a:solidFill>
                          <a:latin typeface="PT Mono"/>
                          <a:cs typeface="PT Mono"/>
                        </a:rPr>
                        <a:t> </a:t>
                      </a:r>
                      <a:r>
                        <a:rPr sz="1600" spc="-55" dirty="0">
                          <a:solidFill>
                            <a:sysClr val="windowText" lastClr="000000"/>
                          </a:solidFill>
                          <a:latin typeface="PT Mono"/>
                          <a:cs typeface="PT Mono"/>
                        </a:rPr>
                        <a:t>СРЕДСТВА</a:t>
                      </a:r>
                      <a:endParaRPr sz="1600" dirty="0">
                        <a:solidFill>
                          <a:sysClr val="windowText" lastClr="000000"/>
                        </a:solidFill>
                        <a:latin typeface="PT Mono"/>
                        <a:cs typeface="PT Mono"/>
                      </a:endParaRPr>
                    </a:p>
                  </a:txBody>
                  <a:tcPr marL="0" marR="0" marT="12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7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solidFill>
                            <a:sysClr val="windowText" lastClr="000000"/>
                          </a:solidFill>
                          <a:latin typeface="Times New Roman"/>
                          <a:cs typeface="Times New Roman"/>
                        </a:rPr>
                        <a:t>39,456</a:t>
                      </a:r>
                      <a:endParaRPr sz="2300" dirty="0">
                        <a:solidFill>
                          <a:sysClr val="windowText" lastClr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solidFill>
                            <a:sysClr val="windowText" lastClr="000000"/>
                          </a:solidFill>
                          <a:latin typeface="Times New Roman"/>
                          <a:cs typeface="Times New Roman"/>
                        </a:rPr>
                        <a:t>10,062</a:t>
                      </a:r>
                      <a:endParaRPr sz="2300" dirty="0">
                        <a:solidFill>
                          <a:sysClr val="windowText" lastClr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solidFill>
                            <a:sysClr val="windowText" lastClr="000000"/>
                          </a:solidFill>
                          <a:latin typeface="Times New Roman"/>
                          <a:cs typeface="Times New Roman"/>
                        </a:rPr>
                        <a:t>5,000</a:t>
                      </a:r>
                      <a:endParaRPr sz="2300" dirty="0">
                        <a:solidFill>
                          <a:sysClr val="windowText" lastClr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0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План-график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8589" y="651510"/>
          <a:ext cx="8943975" cy="5632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037"/>
                <a:gridCol w="1285875"/>
                <a:gridCol w="900113"/>
                <a:gridCol w="771525"/>
                <a:gridCol w="568325"/>
                <a:gridCol w="993775"/>
                <a:gridCol w="993775"/>
                <a:gridCol w="993775"/>
                <a:gridCol w="993775"/>
              </a:tblGrid>
              <a:tr h="31327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Номер и наименование групп мероприятий и мероприятия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Подтверждающие документы наименование, краткая аннотация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Показатели выполнения мероприятия и их достигаемые значения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Планируемые объемы средств (млн. руб.)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ФБ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СРФ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ВБИ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РД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4248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Arial Unicode MS"/>
                          <a:cs typeface="Times New Roman"/>
                        </a:rPr>
                        <a:t>1. </a:t>
                      </a:r>
                      <a:r>
                        <a:rPr lang="ru-RU" sz="1000" b="1">
                          <a:latin typeface="Times New Roman"/>
                          <a:ea typeface="Arial Unicode MS"/>
                          <a:cs typeface="Times New Roman"/>
                        </a:rPr>
                        <a:t>Создание мастерских по приоритетной группе компетенций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2-4 квартал 2021г.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Arial Unicode MS"/>
                          <a:cs typeface="Times New Roman"/>
                        </a:rPr>
                        <a:t>57,96296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Arial Unicode MS"/>
                          <a:cs typeface="Times New Roman"/>
                        </a:rPr>
                        <a:t>42,9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Arial Unicode MS"/>
                          <a:cs typeface="Times New Roman"/>
                        </a:rPr>
                        <a:t>10,062960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Arial Unicode MS"/>
                          <a:cs typeface="Times New Roman"/>
                        </a:rPr>
                        <a:t>3,000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Arial Unicode MS"/>
                          <a:cs typeface="Times New Roman"/>
                        </a:rPr>
                        <a:t>2,0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74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Arial Unicode MS"/>
                          <a:cs typeface="Times New Roman"/>
                        </a:rPr>
                        <a:t>1.1 Закупка учебно-лабораторного оборудования</a:t>
                      </a: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Закупленное оборудование, договора, товарные накладные, счета-фактуры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/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Оснащены в соответствии с современными требованиями и аккредитованы четыре мастерских</a:t>
                      </a:r>
                    </a:p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(создано 23 рабочих мест)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2-4 квартал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2021г.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6,393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5,393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1,000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0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Arial Unicode MS"/>
                          <a:cs typeface="Times New Roman"/>
                        </a:rPr>
                        <a:t>1.2 Закупка учебно-производственного оборудования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2-4 квартал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2021г.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47,56196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37,507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8,554960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1.500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28216">
                <a:tc>
                  <a:txBody>
                    <a:bodyPr/>
                    <a:lstStyle/>
                    <a:p>
                      <a:pPr marL="2032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1.3.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Закупка программного и методического обеспечения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Закупленное программное и методическое обеспечение, договора, товарные накладные, счета-фактуры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2-3 квартал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2021г.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0,508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0,508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38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0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План-график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4" y="714356"/>
          <a:ext cx="8929716" cy="6813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7099"/>
                <a:gridCol w="1043729"/>
                <a:gridCol w="1261173"/>
                <a:gridCol w="695819"/>
                <a:gridCol w="1000241"/>
                <a:gridCol w="1000241"/>
                <a:gridCol w="869774"/>
                <a:gridCol w="652331"/>
                <a:gridCol w="739309"/>
              </a:tblGrid>
              <a:tr h="250317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Номер и наименование групп мероприятий и мероприятия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Подтверждающие документы наименование, краткая аннотация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Показатели выполнения мероприятия и их достигаемые значения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Планируемые объемы средств (млн. руб.)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03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ФБ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СРФ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ВБИ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РД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8641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1.4.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Модернизация/ ремонт учебных помещений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 приемки выполненных работ, Свидетельство об аккредитации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/>
                          <a:ea typeface="Calibri"/>
                          <a:cs typeface="Times New Roman"/>
                        </a:rPr>
                        <a:t>Отремонтировано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527,4 кв.м. площадей учебно-производственных мастерских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1-3 квартал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2021г.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01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1.5.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Брендирование мастерских, их аккредитация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576" marR="38576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Декабрь 2021г.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2. Внедрение современных технологий электронного обучения и ДОТ при реализации ОПОП, программ ПО и ДОП. Повышение квалификации педагогических работников в области ЭО и ДОТ.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Переработаны с использованием электронного обучения и ДОТ ОПОП и программы ПО и ДОП. Удостоверения о повышении квалификации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Переработано 21 программ учебных дисциплин и ПМ по ОПОП, 3 программ ПО, 3 ДОП.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В течение 2021 г.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442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3.Внедрение современных технологий оценки качества подготовки выпускников ОПОП, программ ПО и ДОП на основе демонстрационного экзамена, в том числе по методике Ворлдскиллс. Повышение квалификации педагогических работников.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Разработанные КОД, обработка и мониторинг результатов экзамена, удостоверения о повышении квалификации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Проведение ДЭ по специальности 35.02.16 (48 чел.)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В течение 2021г.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38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0EE3EBB9-9887-4853-A69A-3168A8586571}"/>
              </a:ext>
            </a:extLst>
          </p:cNvPr>
          <p:cNvSpPr txBox="1"/>
          <p:nvPr/>
        </p:nvSpPr>
        <p:spPr>
          <a:xfrm>
            <a:off x="250031" y="181730"/>
            <a:ext cx="8522494" cy="429772"/>
          </a:xfrm>
          <a:prstGeom prst="rect">
            <a:avLst/>
          </a:prstGeom>
        </p:spPr>
        <p:txBody>
          <a:bodyPr vert="horz" wrap="square" lIns="0" tIns="44616" rIns="0" bIns="0" rtlCol="0">
            <a:spAutoFit/>
          </a:bodyPr>
          <a:lstStyle/>
          <a:p>
            <a:pPr marL="7692" marR="3077" algn="ctr">
              <a:lnSpc>
                <a:spcPts val="3029"/>
              </a:lnSpc>
              <a:tabLst>
                <a:tab pos="2358871" algn="l"/>
                <a:tab pos="3236958" algn="l"/>
                <a:tab pos="3465037" algn="l"/>
                <a:tab pos="3790810" algn="l"/>
                <a:tab pos="5077747" algn="l"/>
                <a:tab pos="6586994" algn="l"/>
              </a:tabLst>
            </a:pPr>
            <a:r>
              <a:rPr lang="ru-RU" sz="1900" spc="-79" dirty="0" smtClean="0">
                <a:latin typeface="PT Mono"/>
              </a:rPr>
              <a:t>План-график проекта</a:t>
            </a:r>
            <a:endParaRPr sz="1900" dirty="0">
              <a:latin typeface="PT Mono"/>
              <a:cs typeface="PT Mono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C85A42-2D11-41C6-9CF7-3903E651A2A6}"/>
              </a:ext>
            </a:extLst>
          </p:cNvPr>
          <p:cNvSpPr/>
          <p:nvPr/>
        </p:nvSpPr>
        <p:spPr>
          <a:xfrm>
            <a:off x="328612" y="1268731"/>
            <a:ext cx="7758113" cy="253545"/>
          </a:xfrm>
          <a:prstGeom prst="rect">
            <a:avLst/>
          </a:prstGeom>
        </p:spPr>
        <p:txBody>
          <a:bodyPr wrap="square" lIns="55385" tIns="27693" rIns="55385" bIns="27693">
            <a:spAutoFit/>
          </a:bodyPr>
          <a:lstStyle/>
          <a:p>
            <a:pPr algn="just">
              <a:lnSpc>
                <a:spcPct val="107000"/>
              </a:lnSpc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011555"/>
          <a:ext cx="8801132" cy="4680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405"/>
                <a:gridCol w="1114425"/>
                <a:gridCol w="985838"/>
                <a:gridCol w="942975"/>
                <a:gridCol w="857250"/>
                <a:gridCol w="857250"/>
                <a:gridCol w="814388"/>
                <a:gridCol w="814388"/>
                <a:gridCol w="557213"/>
              </a:tblGrid>
              <a:tr h="355365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Номер и наименование групп мероприятий и мероприятия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Подтверждающие документы наименование, краткая аннотация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Показатели выполнения мероприятия и их достигаемые значения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Планируемые объемы средств (млн. руб.)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ФБ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СРФ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ВБИ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РД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</a:tr>
              <a:tr h="3614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4. Расширение портфеля актуальных программ ПО и ДО (в том числе с применением электронного обучения и ДОТ) по востребованным, новым и перспективным профессиям и специальностям и в соответствии с приоритетами, обозначенными в стратегии регионального развития. Повышение квалификации педагогических работников. Реализация программы профориентации.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Разработка и реализация программ ПО для  возрастной категории «50+»  и обновление программ профессиональных проб. Удостоверения о повышении квалификации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 программы ПО, 2 программ ПК для подготовки лиц предпенсионного возраста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 течение 2021г.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389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1827</Words>
  <Application>Microsoft Office PowerPoint</Application>
  <PresentationFormat>Экран (4:3)</PresentationFormat>
  <Paragraphs>291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ОБЩАЯ ИНФОРМАЦИЯ</vt:lpstr>
      <vt:lpstr>Презентация PowerPoint</vt:lpstr>
      <vt:lpstr>Презентация PowerPoint</vt:lpstr>
      <vt:lpstr>Презентация PowerPoint</vt:lpstr>
      <vt:lpstr>ОБЪЕМ ФИНАНСИРОВАНИЯ ПРОЕКТА    (     В   ТЫС.  РУБЛЕЙ)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nz64ssd</cp:lastModifiedBy>
  <cp:revision>33</cp:revision>
  <dcterms:created xsi:type="dcterms:W3CDTF">2021-02-01T07:24:51Z</dcterms:created>
  <dcterms:modified xsi:type="dcterms:W3CDTF">2021-02-01T18:38:18Z</dcterms:modified>
</cp:coreProperties>
</file>